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6" r:id="rId1"/>
  </p:sldMasterIdLst>
  <p:notesMasterIdLst>
    <p:notesMasterId r:id="rId12"/>
  </p:notesMasterIdLst>
  <p:handoutMasterIdLst>
    <p:handoutMasterId r:id="rId13"/>
  </p:handoutMasterIdLst>
  <p:sldIdLst>
    <p:sldId id="256" r:id="rId2"/>
    <p:sldId id="478" r:id="rId3"/>
    <p:sldId id="508" r:id="rId4"/>
    <p:sldId id="507" r:id="rId5"/>
    <p:sldId id="510" r:id="rId6"/>
    <p:sldId id="487" r:id="rId7"/>
    <p:sldId id="511" r:id="rId8"/>
    <p:sldId id="512" r:id="rId9"/>
    <p:sldId id="490" r:id="rId10"/>
    <p:sldId id="493" r:id="rId11"/>
  </p:sldIdLst>
  <p:sldSz cx="9906000" cy="6858000" type="A4"/>
  <p:notesSz cx="6858000" cy="9144000"/>
  <p:defaultTextStyle>
    <a:defPPr>
      <a:defRPr lang="ru-RU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00"/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9" autoAdjust="0"/>
    <p:restoredTop sz="98573" autoAdjust="0"/>
  </p:normalViewPr>
  <p:slideViewPr>
    <p:cSldViewPr>
      <p:cViewPr>
        <p:scale>
          <a:sx n="80" d="100"/>
          <a:sy n="80" d="100"/>
        </p:scale>
        <p:origin x="-2262" y="-7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36" y="34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1BAE0-3148-4C00-88F4-052ABFFA9577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86DC0-6BD2-43DB-B27C-F065F3112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95508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BF279-22F8-45B3-9A70-97D0D6861019}" type="datetimeFigureOut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27EE1-664E-4073-BFC4-1C435EDC7F0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191102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27EE1-664E-4073-BFC4-1C435EDC7F0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2778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27EE1-664E-4073-BFC4-1C435EDC7F06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27EE1-664E-4073-BFC4-1C435EDC7F06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27EE1-664E-4073-BFC4-1C435EDC7F06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47650" y="228600"/>
            <a:ext cx="9420606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29304" y="5353963"/>
            <a:ext cx="9450324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600202"/>
            <a:ext cx="8420100" cy="1780108"/>
          </a:xfrm>
        </p:spPr>
        <p:txBody>
          <a:bodyPr anchor="b"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556002"/>
            <a:ext cx="69342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300">
                <a:solidFill>
                  <a:srgbClr val="FFFFFF"/>
                </a:solidFill>
              </a:defRPr>
            </a:lvl1pPr>
            <a:lvl2pPr marL="51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1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7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3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9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9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26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FF1B-A587-42DD-AC40-12320A9AD27E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F7DB6-F0A3-412D-A5BA-7E1866D9438B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26C1-149B-42F5-8B4B-1BBC6376775E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447800"/>
            <a:ext cx="222885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447800"/>
            <a:ext cx="6521450" cy="4487335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E353-4620-4829-9F5B-33DAAAE6D1AB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47650" y="228600"/>
            <a:ext cx="9420606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551394" y="4203592"/>
            <a:ext cx="3116131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3163" tIns="51581" rIns="103163" bIns="5158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837597" y="4075289"/>
            <a:ext cx="6006558" cy="850139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3163" tIns="51581" rIns="103163" bIns="5158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064455" y="4087563"/>
            <a:ext cx="5923645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03163" tIns="51581" rIns="103163" bIns="5158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6076946" y="4074174"/>
            <a:ext cx="3583667" cy="651550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03163" tIns="51581" rIns="103163" bIns="5158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29304" y="4058555"/>
            <a:ext cx="9450324" cy="132987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103163" tIns="51581" rIns="103163" bIns="5158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35" y="2463560"/>
            <a:ext cx="8420100" cy="1524000"/>
          </a:xfrm>
        </p:spPr>
        <p:txBody>
          <a:bodyPr anchor="t">
            <a:normAutofit/>
          </a:bodyPr>
          <a:lstStyle>
            <a:lvl1pPr algn="ctr">
              <a:defRPr sz="5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1312" y="1437449"/>
            <a:ext cx="6952545" cy="939802"/>
          </a:xfrm>
        </p:spPr>
        <p:txBody>
          <a:bodyPr anchor="b">
            <a:normAutofit/>
          </a:bodyPr>
          <a:lstStyle>
            <a:lvl1pPr marL="0" indent="0" algn="ctr">
              <a:buNone/>
              <a:defRPr sz="2300">
                <a:solidFill>
                  <a:srgbClr val="FFFFFF"/>
                </a:solidFill>
              </a:defRPr>
            </a:lvl1pPr>
            <a:lvl2pPr marL="5158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6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4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3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9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8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6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A5F4-8889-41C6-8CD8-79490057494E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F16D-100C-464C-A068-65CF3F5AC77C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33043" y="2679192"/>
            <a:ext cx="4140708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679192"/>
            <a:ext cx="4140708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044" y="2678113"/>
            <a:ext cx="4140708" cy="639763"/>
          </a:xfrm>
        </p:spPr>
        <p:txBody>
          <a:bodyPr anchor="ctr"/>
          <a:lstStyle>
            <a:lvl1pPr marL="0" indent="0" algn="ctr">
              <a:buNone/>
              <a:defRPr sz="2700" b="0">
                <a:solidFill>
                  <a:schemeClr val="tx2"/>
                </a:solidFill>
                <a:latin typeface="+mj-lt"/>
              </a:defRPr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3779" y="3429001"/>
            <a:ext cx="4138393" cy="269716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5550" y="2678113"/>
            <a:ext cx="4140708" cy="639763"/>
          </a:xfrm>
        </p:spPr>
        <p:txBody>
          <a:bodyPr anchor="ctr"/>
          <a:lstStyle>
            <a:lvl1pPr marL="0" indent="0" algn="ctr">
              <a:buNone/>
              <a:defRPr sz="2700" b="0" i="0">
                <a:solidFill>
                  <a:schemeClr val="tx2"/>
                </a:solidFill>
                <a:latin typeface="+mj-lt"/>
              </a:defRPr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3429001"/>
            <a:ext cx="4140708" cy="269716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364C3-38A5-48FC-B877-E41E0FAA7E5D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EE56D-EC6B-4F0A-B665-5C735928518C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2987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ED0C-58F6-48F8-A132-C38D0577374B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C5E4-877C-4138-8BDE-59467F403AD6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3581402"/>
            <a:ext cx="36322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77"/>
              </a:spcAft>
              <a:buNone/>
              <a:defRPr sz="2000">
                <a:solidFill>
                  <a:schemeClr val="tx2"/>
                </a:solidFill>
              </a:defRPr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90600" y="2286000"/>
            <a:ext cx="3632200" cy="1252728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625" y="1828800"/>
            <a:ext cx="4229416" cy="3810000"/>
          </a:xfrm>
        </p:spPr>
        <p:txBody>
          <a:bodyPr anchor="ctr"/>
          <a:lstStyle>
            <a:lvl1pPr>
              <a:buClr>
                <a:schemeClr val="bg1"/>
              </a:buClr>
              <a:defRPr sz="25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3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20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47650" y="228600"/>
            <a:ext cx="9420606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29304" y="5353963"/>
            <a:ext cx="9450324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0338" y="338668"/>
            <a:ext cx="4130365" cy="2429935"/>
          </a:xfrm>
        </p:spPr>
        <p:txBody>
          <a:bodyPr anchor="b">
            <a:normAutofit/>
          </a:bodyPr>
          <a:lstStyle>
            <a:lvl1pPr algn="l"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4030" y="2785534"/>
            <a:ext cx="4136673" cy="24214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D5DB-5E58-4972-B7BF-0CBE6A5584E4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050" y="1371600"/>
            <a:ext cx="386334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  <a:lvl2pPr marL="515813" indent="0">
              <a:buNone/>
              <a:defRPr sz="3200"/>
            </a:lvl2pPr>
            <a:lvl3pPr marL="1031626" indent="0">
              <a:buNone/>
              <a:defRPr sz="2700"/>
            </a:lvl3pPr>
            <a:lvl4pPr marL="1547439" indent="0">
              <a:buNone/>
              <a:defRPr sz="2300"/>
            </a:lvl4pPr>
            <a:lvl5pPr marL="2063252" indent="0">
              <a:buNone/>
              <a:defRPr sz="2300"/>
            </a:lvl5pPr>
            <a:lvl6pPr marL="2579065" indent="0">
              <a:buNone/>
              <a:defRPr sz="2300"/>
            </a:lvl6pPr>
            <a:lvl7pPr marL="3094878" indent="0">
              <a:buNone/>
              <a:defRPr sz="2300"/>
            </a:lvl7pPr>
            <a:lvl8pPr marL="3610691" indent="0">
              <a:buNone/>
              <a:defRPr sz="2300"/>
            </a:lvl8pPr>
            <a:lvl9pPr marL="4126504" indent="0">
              <a:buNone/>
              <a:defRPr sz="23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47650" y="228600"/>
            <a:ext cx="9420606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29304" y="1679429"/>
            <a:ext cx="9450324" cy="132987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338328"/>
            <a:ext cx="8915400" cy="1252728"/>
          </a:xfrm>
          <a:prstGeom prst="rect">
            <a:avLst/>
          </a:prstGeom>
        </p:spPr>
        <p:txBody>
          <a:bodyPr vert="horz" lIns="103163" tIns="51581" rIns="103163" bIns="51581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3978" y="6250165"/>
            <a:ext cx="4102248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D7E5DBD-E553-493E-AAEC-0673C56E8827}" type="datetime1">
              <a:rPr lang="ru-RU" smtClean="0"/>
              <a:pPr/>
              <a:t>27.09.2022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776" y="6250165"/>
            <a:ext cx="4102249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3679" y="6250165"/>
            <a:ext cx="1258645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07DB4B9-4FDC-49E6-B9BB-928CFFB2A8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41" y="2675467"/>
            <a:ext cx="8025694" cy="3450696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ransition spd="slow">
    <p:strips dir="ld"/>
  </p:transition>
  <p:hf hdr="0" ftr="0" dt="0"/>
  <p:txStyles>
    <p:titleStyle>
      <a:lvl1pPr algn="ctr" defTabSz="1031626" rtl="0" eaLnBrk="1" latinLnBrk="0" hangingPunct="1">
        <a:spcBef>
          <a:spcPct val="0"/>
        </a:spcBef>
        <a:buNone/>
        <a:defRPr sz="50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9488" indent="-309488" algn="l" defTabSz="103162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700" kern="1200">
          <a:solidFill>
            <a:schemeClr val="tx2"/>
          </a:solidFill>
          <a:latin typeface="+mn-lt"/>
          <a:ea typeface="+mn-ea"/>
          <a:cs typeface="+mn-cs"/>
        </a:defRPr>
      </a:lvl1pPr>
      <a:lvl2pPr marL="650140" indent="-309488" algn="l" defTabSz="103162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500" kern="1200">
          <a:solidFill>
            <a:schemeClr val="tx2"/>
          </a:solidFill>
          <a:latin typeface="+mn-lt"/>
          <a:ea typeface="+mn-ea"/>
          <a:cs typeface="+mn-cs"/>
        </a:defRPr>
      </a:lvl2pPr>
      <a:lvl3pPr marL="965359" indent="-257907" algn="l" defTabSz="103162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300" kern="1200">
          <a:solidFill>
            <a:schemeClr val="tx2"/>
          </a:solidFill>
          <a:latin typeface="+mn-lt"/>
          <a:ea typeface="+mn-ea"/>
          <a:cs typeface="+mn-cs"/>
        </a:defRPr>
      </a:lvl3pPr>
      <a:lvl4pPr marL="1289533" indent="-257907" algn="l" defTabSz="103162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650602" indent="-257907" algn="l" defTabSz="103162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011671" indent="-257907" algn="l" defTabSz="1031626" rtl="0" eaLnBrk="1" latinLnBrk="0" hangingPunct="1">
        <a:spcBef>
          <a:spcPts val="433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372740" indent="-257907" algn="l" defTabSz="1031626" rtl="0" eaLnBrk="1" latinLnBrk="0" hangingPunct="1">
        <a:spcBef>
          <a:spcPts val="433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733809" indent="-257907" algn="l" defTabSz="1031626" rtl="0" eaLnBrk="1" latinLnBrk="0" hangingPunct="1">
        <a:spcBef>
          <a:spcPts val="433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3094878" indent="-257907" algn="l" defTabSz="1031626" rtl="0" eaLnBrk="1" latinLnBrk="0" hangingPunct="1">
        <a:spcBef>
          <a:spcPts val="433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5813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626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439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3252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9065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4878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691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26504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F96B0BECAC5806843868E16987544A6A33C3C57C5C33093DC8196E4955F3A41D287659153D3213F6942E2E5536A5E89ECE50FEEBE6AB68B94C2E824yEJDO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F96B0BECAC5806843868E16987544A6A33C3C57C5C33093DC8196E4955F3A41D287659153D3213F6942E2E5536A5E89ECE50FEEBE6AB68B94C2E824yEJDO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Microsoft_Office_Excel1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F96B0BECAC5806843868E16987544A6A33C3C57C5C33093DC8196E4955F3A41D287659153D3213F6942E2E5536A5E89ECE50FEEBE6AB68B94C2E824yEJDO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2520" y="1772817"/>
            <a:ext cx="8568952" cy="20882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предоставления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льготных инвестиционных кредитов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2022 году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2870" y="6237312"/>
            <a:ext cx="2883903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Киров 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7" descr="Kirov_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55" y="356659"/>
            <a:ext cx="859896" cy="10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20619" y="549842"/>
            <a:ext cx="7254806" cy="719723"/>
          </a:xfrm>
          <a:prstGeom prst="rect">
            <a:avLst/>
          </a:prstGeom>
        </p:spPr>
        <p:txBody>
          <a:bodyPr wrap="square" lIns="103163" tIns="51581" rIns="103163" bIns="51581"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 сельского хозяйства и продовольствия Кировской области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4617" y="419724"/>
            <a:ext cx="710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642" y="2420888"/>
            <a:ext cx="9158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			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8904" y="1628800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520" y="1196752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31.12.2022 уполномоченным банкам возмещение субсидии производится под 100% ключевой ставки по выделенным целям кредитов (молочное скотоводство, техника и селекционные центры).</a:t>
            </a:r>
          </a:p>
        </p:txBody>
      </p:sp>
    </p:spTree>
    <p:extLst>
      <p:ext uri="{BB962C8B-B14F-4D97-AF65-F5344CB8AC3E}">
        <p14:creationId xmlns:p14="http://schemas.microsoft.com/office/powerpoint/2010/main" xmlns="" val="426297811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2480" y="620688"/>
            <a:ext cx="9289032" cy="4968552"/>
          </a:xfr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l">
              <a:defRPr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Минсельхозом России лимит субсидий на льготные инвестиционные кредиты установлен в целом по Российской Федерации (без деления на субъекты Российской Федерации).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Лимит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утвержден по следующим направлениям кредитования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6536" y="1916832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spcBef>
                <a:spcPts val="0"/>
              </a:spcBef>
              <a:buNone/>
            </a:pPr>
            <a:r>
              <a:rPr lang="ru-RU" b="1" spc="-3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375203"/>
            <a:ext cx="9906000" cy="4119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 lIns="103163" tIns="51581" rIns="103163" bIns="51581"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Министерство  сельского хозяйства и продовольствия Кировской области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4488" y="1412776"/>
            <a:ext cx="9361040" cy="15841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1916832"/>
            <a:ext cx="9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spcBef>
                <a:spcPts val="0"/>
              </a:spcBef>
              <a:buNone/>
            </a:pPr>
            <a:r>
              <a:rPr lang="ru-RU" b="1" spc="-3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0552" y="2060848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375203"/>
            <a:ext cx="9906000" cy="4119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 lIns="103163" tIns="51581" rIns="103163" bIns="51581"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72480" y="4891009"/>
            <a:ext cx="9289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льготного кредитования и текущие остатки субсидий размещены на официальном сайте Минсельхоза России в разделе «Льготное кредитование»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72480" y="1052736"/>
            <a:ext cx="9361040" cy="3384376"/>
          </a:xfrm>
          <a:prstGeom prst="rect">
            <a:avLst/>
          </a:prstGeom>
          <a:ln w="57150" cap="flat" cmpd="sng" algn="ctr">
            <a:solidFill>
              <a:schemeClr val="accent5"/>
            </a:solidFill>
            <a:prstDash val="soli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ru-RU" sz="35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88950" y="1196975"/>
          <a:ext cx="8634413" cy="2938463"/>
        </p:xfrm>
        <a:graphic>
          <a:graphicData uri="http://schemas.openxmlformats.org/presentationml/2006/ole">
            <p:oleObj spid="_x0000_s1026" name="Лист" r:id="rId4" imgW="7096122" imgH="2428920" progId="Excel.Sheet.12">
              <p:embed/>
            </p:oleObj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4488" y="1412776"/>
            <a:ext cx="9361040" cy="15841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1916832"/>
            <a:ext cx="9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spcBef>
                <a:spcPts val="0"/>
              </a:spcBef>
              <a:buNone/>
            </a:pPr>
            <a:r>
              <a:rPr lang="ru-RU" b="1" spc="-3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0552" y="2060848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375203"/>
            <a:ext cx="9906000" cy="4119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 lIns="103163" tIns="51581" rIns="103163" bIns="51581"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992560" y="4622504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463152" y="3284984"/>
            <a:ext cx="103691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  <a:tabLst>
                <a:tab pos="0" algn="l"/>
              </a:tabLst>
            </a:pPr>
            <a:endParaRPr lang="ru-RU" spc="-2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tabLst>
                <a:tab pos="0" algn="l"/>
              </a:tabLst>
            </a:pPr>
            <a:endParaRPr lang="ru-RU" spc="-2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tabLst>
                <a:tab pos="0" algn="l"/>
              </a:tabLst>
            </a:pPr>
            <a:endParaRPr lang="ru-RU" spc="-2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tabLst>
                <a:tab pos="0" algn="l"/>
              </a:tabLst>
            </a:pPr>
            <a:r>
              <a:rPr lang="ru-RU" spc="-2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72480" y="1844824"/>
            <a:ext cx="9361040" cy="3888432"/>
          </a:xfrm>
          <a:prstGeom prst="rect">
            <a:avLst/>
          </a:prstGeom>
          <a:ln w="57150" cap="flat" cmpd="sng" algn="ctr">
            <a:solidFill>
              <a:schemeClr val="accent5"/>
            </a:solidFill>
            <a:prstDash val="soli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прогноз льготного инвестиционного кредитования на 2022 год заявились 114 СХТП Кировской области на 222 кредита в сумме 5400,3 млн. рублей.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800" b="1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28.09.2022 положительное решение Минсельхоза России на кредитование получили 44 заемщика по 75 кредитным заявкам с суммой 1849,5 млн. рублей (34% от прогноза)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0552" y="548663"/>
          <a:ext cx="8640959" cy="6120688"/>
        </p:xfrm>
        <a:graphic>
          <a:graphicData uri="http://schemas.openxmlformats.org/drawingml/2006/table">
            <a:tbl>
              <a:tblPr/>
              <a:tblGrid>
                <a:gridCol w="381641"/>
                <a:gridCol w="1323017"/>
                <a:gridCol w="1004985"/>
                <a:gridCol w="1004985"/>
                <a:gridCol w="1004985"/>
                <a:gridCol w="1068590"/>
                <a:gridCol w="1097213"/>
                <a:gridCol w="1004985"/>
                <a:gridCol w="750558"/>
              </a:tblGrid>
              <a:tr h="612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latin typeface="Times New Roman"/>
                        </a:rPr>
                        <a:t>№ </a:t>
                      </a:r>
                      <a:r>
                        <a:rPr lang="ru-RU" sz="600" b="0" i="0" u="none" strike="noStrike" dirty="0" err="1">
                          <a:latin typeface="Times New Roman"/>
                        </a:rPr>
                        <a:t>п</a:t>
                      </a:r>
                      <a:r>
                        <a:rPr lang="ru-RU" sz="600" b="0" i="0" u="none" strike="noStrike" dirty="0">
                          <a:latin typeface="Times New Roman"/>
                        </a:rPr>
                        <a:t>/</a:t>
                      </a:r>
                      <a:r>
                        <a:rPr lang="ru-RU" sz="600" b="0" i="0" u="none" strike="noStrike" dirty="0" err="1">
                          <a:latin typeface="Times New Roman"/>
                        </a:rPr>
                        <a:t>п</a:t>
                      </a:r>
                      <a:endParaRPr lang="ru-RU" sz="600" b="0" i="0" u="none" strike="noStrike" dirty="0">
                        <a:latin typeface="Times New Roman"/>
                      </a:endParaRP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latin typeface="Times New Roman"/>
                        </a:rPr>
                        <a:t>Наименование МО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Количество заемщиков в прогнозе на 2022 год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Количество заявок в прогнозе на 2022 год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Сумма кредита в прогнозе на 2022 год, млн. рублей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Заемщики, получившие положительное решение МСХ РФ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Заявки, получившие положительное решение МСХ РФ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Сумма кредита по заявкам, млн. рублей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Times New Roman"/>
                        </a:rPr>
                        <a:t>% по сумме от прогноза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Арбажский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27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Афанасьевский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Белохолуницкий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38,0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27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Верхнекамский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Богородский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Верхошижемский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6,3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359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Вятскополянский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415,0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67,7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Даровской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Зуевский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33,8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Кикнурский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Кильмезский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Кирово-Чепецкий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195,2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20,7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Котельнический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106,0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47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Куменский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298,5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121,6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41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Лебяжский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72,0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Лузский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Малмыжский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42,6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53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Мурашинский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19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Нагорский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Немский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207,0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82,6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40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Нолинский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301,5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43,9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15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Омутнинский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Опаринский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Оричевский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157,0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Пижанский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98,5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Подосиновский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Санчурский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79,0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0,3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Свечинский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29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Слободской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109,5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4,6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Советский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454,7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23,5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Сунский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199,1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196,0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98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Тужинский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27,0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3,3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Унинский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115,0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Уржумский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228,0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92,0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40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Фаленский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216,0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Орловский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296,0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104,5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35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37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Шабалинский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190,0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Юрьянский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170,0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318,9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188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39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Яранский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77,0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latin typeface="Times New Roman"/>
                        </a:rPr>
                        <a:t>40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город Киров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21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936,5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628,2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67</a:t>
                      </a:r>
                    </a:p>
                  </a:txBody>
                  <a:tcPr marL="4552" marR="4552" marT="45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ИТОГО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114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222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5 400,3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44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75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1 849,5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34</a:t>
                      </a:r>
                    </a:p>
                  </a:txBody>
                  <a:tcPr marL="4552" marR="4552" marT="45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856656" y="260648"/>
          <a:ext cx="6604000" cy="216024"/>
        </p:xfrm>
        <a:graphic>
          <a:graphicData uri="http://schemas.openxmlformats.org/drawingml/2006/table">
            <a:tbl>
              <a:tblPr/>
              <a:tblGrid>
                <a:gridCol w="6604000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Times New Roman"/>
                        </a:rPr>
                        <a:t>Информация по заявкам заемщиков, направленных на согласование в МСХ РФ</a:t>
                      </a:r>
                    </a:p>
                  </a:txBody>
                  <a:tcPr marL="7632" marR="7632" marT="76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0048178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84648" y="260649"/>
          <a:ext cx="6604000" cy="144433"/>
        </p:xfrm>
        <a:graphic>
          <a:graphicData uri="http://schemas.openxmlformats.org/drawingml/2006/table">
            <a:tbl>
              <a:tblPr/>
              <a:tblGrid>
                <a:gridCol w="6604000"/>
              </a:tblGrid>
              <a:tr h="1440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latin typeface="Times New Roman"/>
                        </a:rPr>
                        <a:t>Информация по заявкам заемщиков, направленных на согласование в МСХ РФ</a:t>
                      </a:r>
                    </a:p>
                  </a:txBody>
                  <a:tcPr marL="7273" marR="7273" marT="7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992562" y="476667"/>
          <a:ext cx="8640956" cy="6192692"/>
        </p:xfrm>
        <a:graphic>
          <a:graphicData uri="http://schemas.openxmlformats.org/drawingml/2006/table">
            <a:tbl>
              <a:tblPr/>
              <a:tblGrid>
                <a:gridCol w="364469"/>
                <a:gridCol w="1075688"/>
                <a:gridCol w="1136968"/>
                <a:gridCol w="1061170"/>
                <a:gridCol w="1282040"/>
                <a:gridCol w="1020512"/>
                <a:gridCol w="1047849"/>
                <a:gridCol w="959769"/>
                <a:gridCol w="692491"/>
              </a:tblGrid>
              <a:tr h="604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№ </a:t>
                      </a:r>
                      <a:r>
                        <a:rPr lang="ru-RU" sz="900" b="0" i="0" u="none" strike="noStrike" dirty="0" err="1">
                          <a:latin typeface="Times New Roman"/>
                        </a:rPr>
                        <a:t>п</a:t>
                      </a:r>
                      <a:r>
                        <a:rPr lang="ru-RU" sz="900" b="0" i="0" u="none" strike="noStrike" dirty="0">
                          <a:latin typeface="Times New Roman"/>
                        </a:rPr>
                        <a:t>/</a:t>
                      </a:r>
                      <a:r>
                        <a:rPr lang="ru-RU" sz="900" b="0" i="0" u="none" strike="noStrike" dirty="0" err="1">
                          <a:latin typeface="Times New Roman"/>
                        </a:rPr>
                        <a:t>п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latin typeface="Times New Roman"/>
                        </a:rPr>
                        <a:t>Наименование МО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Количество заемщиков в прогнозе на 2022 год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Количество заявок в прогнозе на 2022 год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Сумма кредита в прогнозе на 2022 год, млн. рублей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Заемщики, получившие положительное решение МСХ РФ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Заявки, получившие положительное решение МСХ РФ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/>
                        </a:rPr>
                        <a:t>Сумма кредита по заявкам, млн. рублей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latin typeface="Times New Roman"/>
                        </a:rPr>
                        <a:t>% по сумме от прогноза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Верхошижемский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6,3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22,6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359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Юрьянский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170,0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318,9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188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199,1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196,0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98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город Киров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936,5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628,2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67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Малмыжский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42,6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22,6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53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Котельнический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106,0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47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Куменский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298,5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121,6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41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Уржумский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228,0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92,0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40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Немский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207,0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82,6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40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Орловский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296,0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104,5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35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Арбажский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27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Белохолуницкий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38,0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10,3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27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Вятскополянский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415,0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67,7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16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Нолинский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301,5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43,9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15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Тужинский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27,0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3,3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Зуевский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300,0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33,8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11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Кирово-Чепецкий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195,2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20,7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Советский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454,7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23,5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Слободской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109,5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4,6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Санчурский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79,0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0,3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0,4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Фаленский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216,0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Афанасьевский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Верхнекамский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Богородский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Даровской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Кикнурский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Кильмезский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Лебяжский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72,0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Лузский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Мурашинский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19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Нагорский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Омутнинский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Опаринский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Оричевский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157,0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Пижанский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98,5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26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Подосиновский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28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Свечинский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6,0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Унинский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115,0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32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37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Шабалинский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190,0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431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39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Яранский 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77,0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425" marR="4425" marT="4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4700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latin typeface="Times New Roman"/>
                        </a:rPr>
                        <a:t>ИТОГО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114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222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5 400,3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latin typeface="Times New Roman"/>
                        </a:rPr>
                        <a:t>44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75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1 849,5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34</a:t>
                      </a:r>
                    </a:p>
                  </a:txBody>
                  <a:tcPr marL="4425" marR="4425" marT="44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2116366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4617" y="419724"/>
            <a:ext cx="71006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Выборка субсидий в разрезе уполномоченных банков                    в 2021 году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642" y="2420888"/>
            <a:ext cx="9158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			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8904" y="1628800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76536" y="1124744"/>
          <a:ext cx="8784976" cy="4536614"/>
        </p:xfrm>
        <a:graphic>
          <a:graphicData uri="http://schemas.openxmlformats.org/drawingml/2006/table">
            <a:tbl>
              <a:tblPr/>
              <a:tblGrid>
                <a:gridCol w="491466"/>
                <a:gridCol w="1904435"/>
                <a:gridCol w="1924579"/>
                <a:gridCol w="1944216"/>
                <a:gridCol w="1224136"/>
                <a:gridCol w="1296144"/>
              </a:tblGrid>
              <a:tr h="94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Times New Roman"/>
                        </a:rPr>
                        <a:t>№ </a:t>
                      </a:r>
                      <a:r>
                        <a:rPr lang="ru-RU" sz="1200" b="0" i="0" u="none" strike="noStrike" dirty="0" err="1">
                          <a:latin typeface="Times New Roman"/>
                        </a:rPr>
                        <a:t>п</a:t>
                      </a:r>
                      <a:r>
                        <a:rPr lang="ru-RU" sz="1200" b="0" i="0" u="none" strike="noStrike" dirty="0">
                          <a:latin typeface="Times New Roman"/>
                        </a:rPr>
                        <a:t>/</a:t>
                      </a:r>
                      <a:r>
                        <a:rPr lang="ru-RU" sz="1200" b="0" i="0" u="none" strike="noStrike" dirty="0" err="1">
                          <a:latin typeface="Times New Roman"/>
                        </a:rPr>
                        <a:t>п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Уполномоченный банк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Размер причитающихся субсидий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на 28.09.2021,                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млн. рублей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Выборка субсидий на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28.09.2021,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         млн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. рублей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% выборки субсидий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Примечание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АО "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Россельхозбанк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"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latin typeface="Times New Roman"/>
                        </a:rPr>
                        <a:t>30,2</a:t>
                      </a:r>
                      <a:endParaRPr lang="ru-RU" sz="28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latin typeface="Times New Roman"/>
                        </a:rPr>
                        <a:t>15,4</a:t>
                      </a:r>
                      <a:endParaRPr lang="ru-RU" sz="28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 smtClean="0">
                          <a:latin typeface="Times New Roman"/>
                        </a:rPr>
                        <a:t>51</a:t>
                      </a:r>
                      <a:endParaRPr lang="ru-RU" sz="2800" b="1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241" marR="9241" marT="92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ПАО "Сбербанк"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latin typeface="Times New Roman"/>
                        </a:rPr>
                        <a:t>31,3</a:t>
                      </a:r>
                      <a:endParaRPr lang="ru-RU" sz="28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latin typeface="Times New Roman"/>
                        </a:rPr>
                        <a:t>4,5</a:t>
                      </a:r>
                      <a:endParaRPr lang="ru-RU" sz="28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 smtClean="0">
                          <a:latin typeface="Times New Roman"/>
                        </a:rPr>
                        <a:t>14</a:t>
                      </a:r>
                      <a:endParaRPr lang="ru-RU" sz="2800" b="1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241" marR="9241" marT="92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Банк ВТБ (ПАО)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latin typeface="Times New Roman"/>
                        </a:rPr>
                        <a:t>22,5</a:t>
                      </a:r>
                      <a:endParaRPr lang="ru-RU" sz="28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latin typeface="Times New Roman"/>
                        </a:rPr>
                        <a:t>10,5</a:t>
                      </a:r>
                      <a:endParaRPr lang="ru-RU" sz="28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 smtClean="0">
                          <a:latin typeface="Times New Roman"/>
                        </a:rPr>
                        <a:t>47</a:t>
                      </a:r>
                      <a:endParaRPr lang="ru-RU" sz="2800" b="1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297811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4617" y="419724"/>
            <a:ext cx="71006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Выборка субсидий в разрезе уполномоченных банков                    в 2022 году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642" y="2420888"/>
            <a:ext cx="9158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			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8904" y="1628800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76536" y="1124744"/>
          <a:ext cx="8784977" cy="4536614"/>
        </p:xfrm>
        <a:graphic>
          <a:graphicData uri="http://schemas.openxmlformats.org/drawingml/2006/table">
            <a:tbl>
              <a:tblPr/>
              <a:tblGrid>
                <a:gridCol w="491466"/>
                <a:gridCol w="1904435"/>
                <a:gridCol w="1959675"/>
                <a:gridCol w="1919407"/>
                <a:gridCol w="1213849"/>
                <a:gridCol w="1296145"/>
              </a:tblGrid>
              <a:tr h="94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Times New Roman"/>
                        </a:rPr>
                        <a:t>№ </a:t>
                      </a:r>
                      <a:r>
                        <a:rPr lang="ru-RU" sz="1200" b="0" i="0" u="none" strike="noStrike" dirty="0" err="1">
                          <a:latin typeface="Times New Roman"/>
                        </a:rPr>
                        <a:t>п</a:t>
                      </a:r>
                      <a:r>
                        <a:rPr lang="ru-RU" sz="1200" b="0" i="0" u="none" strike="noStrike" dirty="0">
                          <a:latin typeface="Times New Roman"/>
                        </a:rPr>
                        <a:t>/</a:t>
                      </a:r>
                      <a:r>
                        <a:rPr lang="ru-RU" sz="1200" b="0" i="0" u="none" strike="noStrike" dirty="0" err="1">
                          <a:latin typeface="Times New Roman"/>
                        </a:rPr>
                        <a:t>п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Уполномоченный банк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Размер причитающихся субсидий в текущем году,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           млн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. рублей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Выборка субсидий на 28.09.2022,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 млн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. рублей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% выборки субсидий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Примечание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АО "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Россельхозбанк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"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latin typeface="Times New Roman"/>
                        </a:rPr>
                        <a:t>25,5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latin typeface="Times New Roman"/>
                        </a:rPr>
                        <a:t>8,2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>
                          <a:latin typeface="Times New Roman"/>
                        </a:rPr>
                        <a:t>32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241" marR="9241" marT="92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ПАО "Сбербанк"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latin typeface="Times New Roman"/>
                        </a:rPr>
                        <a:t>8,3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latin typeface="Times New Roman"/>
                        </a:rPr>
                        <a:t>3,2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>
                          <a:latin typeface="Times New Roman"/>
                        </a:rPr>
                        <a:t>39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241" marR="9241" marT="92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Банк ВТБ (ПАО)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9241" marR="9241" marT="92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Times New Roman"/>
                        </a:rPr>
                        <a:t>Не заключили кредитные договоры по согласованным заявкам в феврале т.г.</a:t>
                      </a:r>
                    </a:p>
                  </a:txBody>
                  <a:tcPr marL="9241" marR="9241" marT="92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297811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560512" y="1200524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использования льготных инвестиционных кредитов утверждены приказом Минсельхоза России от 04.05.2022   № 274 «О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 утверждении перечней направлений целевого использования льготных краткосрочных кредитов и льготных инвестиционных кредитов»</a:t>
            </a:r>
            <a:endParaRPr lang="ru-RU" sz="3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797046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8492</TotalTime>
  <Words>986</Words>
  <Application>Microsoft Office PowerPoint</Application>
  <PresentationFormat>Лист A4 (210x297 мм)</PresentationFormat>
  <Paragraphs>834</Paragraphs>
  <Slides>10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Волна</vt:lpstr>
      <vt:lpstr>Лист Microsoft Office Excel</vt:lpstr>
      <vt:lpstr>Результаты предоставления льготных инвестиционных кредитов  в 2022 году</vt:lpstr>
      <vt:lpstr>Минсельхозом России лимит субсидий на льготные инвестиционные кредиты установлен в целом по Российской Федерации (без деления на субъекты Российской Федерации).                Лимит утвержден по следующим направлениям кредитования:  </vt:lpstr>
      <vt:lpstr> 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Р. Гилязетдинова</dc:creator>
  <cp:lastModifiedBy>OF5</cp:lastModifiedBy>
  <cp:revision>844</cp:revision>
  <cp:lastPrinted>2014-02-24T06:11:47Z</cp:lastPrinted>
  <dcterms:created xsi:type="dcterms:W3CDTF">2013-02-12T09:27:02Z</dcterms:created>
  <dcterms:modified xsi:type="dcterms:W3CDTF">2022-09-27T14:04:47Z</dcterms:modified>
</cp:coreProperties>
</file>